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2" r:id="rId3"/>
    <p:sldId id="260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1" d="100"/>
          <a:sy n="51" d="100"/>
        </p:scale>
        <p:origin x="233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2054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4161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5353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78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077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7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9499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2483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2359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0549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608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5D12D-0672-485D-B87E-334E93BF9227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16FDC-D549-4CD3-8A79-FA73BD16CB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693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17715" y="4341119"/>
            <a:ext cx="6030358" cy="278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latinLnBrk="1">
              <a:lnSpc>
                <a:spcPct val="115000"/>
              </a:lnSpc>
            </a:pP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▣ 이 </a:t>
            </a:r>
            <a:r>
              <a:rPr lang="ko-KR" altLang="en-US" sz="105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문제를 알거나</a:t>
            </a:r>
            <a:r>
              <a:rPr lang="en-US" altLang="ko-KR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알 </a:t>
            </a:r>
            <a:r>
              <a:rPr lang="ko-KR" altLang="en-US" sz="105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것으로 </a:t>
            </a: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예상되는 사람들을 </a:t>
            </a:r>
            <a:r>
              <a:rPr lang="ko-KR" altLang="en-US" sz="105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적어주십시오</a:t>
            </a:r>
            <a:r>
              <a:rPr lang="en-US" altLang="ko-KR" sz="105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en-US" sz="105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240666"/>
              </p:ext>
            </p:extLst>
          </p:nvPr>
        </p:nvGraphicFramePr>
        <p:xfrm>
          <a:off x="414670" y="4627614"/>
          <a:ext cx="5974729" cy="828000"/>
        </p:xfrm>
        <a:graphic>
          <a:graphicData uri="http://schemas.openxmlformats.org/drawingml/2006/table">
            <a:tbl>
              <a:tblPr firstRow="1" firstCol="1" bandRow="1"/>
              <a:tblGrid>
                <a:gridCol w="5974729">
                  <a:extLst>
                    <a:ext uri="{9D8B030D-6E8A-4147-A177-3AD203B41FA5}">
                      <a16:colId xmlns:a16="http://schemas.microsoft.com/office/drawing/2014/main" val="2638574861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5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81535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17715" y="5508024"/>
            <a:ext cx="6030358" cy="278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latinLnBrk="1">
              <a:lnSpc>
                <a:spcPct val="115000"/>
              </a:lnSpc>
            </a:pP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▣ 이 </a:t>
            </a:r>
            <a:r>
              <a:rPr lang="ko-KR" altLang="en-US" sz="105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문제를 </a:t>
            </a: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확인</a:t>
            </a:r>
            <a:r>
              <a:rPr lang="en-US" altLang="ko-KR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/</a:t>
            </a: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조사하기 위해 가장 좋은 방법으로 생각되는 것을 적어주십시오</a:t>
            </a:r>
            <a:r>
              <a:rPr lang="en-US" altLang="ko-KR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en-US" sz="105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771584"/>
              </p:ext>
            </p:extLst>
          </p:nvPr>
        </p:nvGraphicFramePr>
        <p:xfrm>
          <a:off x="414670" y="5794519"/>
          <a:ext cx="5974729" cy="828000"/>
        </p:xfrm>
        <a:graphic>
          <a:graphicData uri="http://schemas.openxmlformats.org/drawingml/2006/table">
            <a:tbl>
              <a:tblPr firstRow="1" firstCol="1" bandRow="1"/>
              <a:tblGrid>
                <a:gridCol w="5974729">
                  <a:extLst>
                    <a:ext uri="{9D8B030D-6E8A-4147-A177-3AD203B41FA5}">
                      <a16:colId xmlns:a16="http://schemas.microsoft.com/office/drawing/2014/main" val="2638574861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5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81535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317715" y="6674929"/>
            <a:ext cx="6185282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latinLnBrk="1">
              <a:lnSpc>
                <a:spcPct val="150000"/>
              </a:lnSpc>
            </a:pP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▣ 이 문제를 어떻게 알게 되었나요</a:t>
            </a:r>
            <a:r>
              <a:rPr lang="en-US" altLang="ko-KR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?</a:t>
            </a:r>
            <a:endParaRPr lang="en-US" altLang="ko-KR" sz="850" b="1" kern="100" dirty="0" smtClean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defTabSz="685800" latinLnBrk="1">
              <a:lnSpc>
                <a:spcPct val="150000"/>
              </a:lnSpc>
            </a:pP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예시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: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내게 일어난 일이라서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외부인에게 들었음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내가 직접 보거나 들은 일이라서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소문으로 들었음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직장 동료에게 들었음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endParaRPr lang="ko-KR" altLang="en-US" sz="850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820535"/>
              </p:ext>
            </p:extLst>
          </p:nvPr>
        </p:nvGraphicFramePr>
        <p:xfrm>
          <a:off x="414670" y="7214186"/>
          <a:ext cx="5974729" cy="565876"/>
        </p:xfrm>
        <a:graphic>
          <a:graphicData uri="http://schemas.openxmlformats.org/drawingml/2006/table">
            <a:tbl>
              <a:tblPr firstRow="1" firstCol="1" bandRow="1"/>
              <a:tblGrid>
                <a:gridCol w="5974729">
                  <a:extLst>
                    <a:ext uri="{9D8B030D-6E8A-4147-A177-3AD203B41FA5}">
                      <a16:colId xmlns:a16="http://schemas.microsoft.com/office/drawing/2014/main" val="2638574861"/>
                    </a:ext>
                  </a:extLst>
                </a:gridCol>
              </a:tblGrid>
              <a:tr h="5658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81535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317715" y="7832472"/>
            <a:ext cx="6185282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latinLnBrk="1">
              <a:lnSpc>
                <a:spcPct val="150000"/>
              </a:lnSpc>
            </a:pP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▣ 이 문제가 얼마나 계속 되었다고 생각하시나요</a:t>
            </a:r>
            <a:r>
              <a:rPr lang="en-US" altLang="ko-KR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? </a:t>
            </a:r>
            <a:endParaRPr lang="en-US" altLang="ko-KR" sz="850" b="1" kern="100" dirty="0" smtClean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defTabSz="685800" latinLnBrk="1">
              <a:lnSpc>
                <a:spcPct val="150000"/>
              </a:lnSpc>
            </a:pP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(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예시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: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한번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일주일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1~3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개월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3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개월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~1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년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1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년 이상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endParaRPr lang="ko-KR" altLang="en-US" sz="850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592306"/>
              </p:ext>
            </p:extLst>
          </p:nvPr>
        </p:nvGraphicFramePr>
        <p:xfrm>
          <a:off x="414670" y="8371729"/>
          <a:ext cx="5974729" cy="393178"/>
        </p:xfrm>
        <a:graphic>
          <a:graphicData uri="http://schemas.openxmlformats.org/drawingml/2006/table">
            <a:tbl>
              <a:tblPr firstRow="1" firstCol="1" bandRow="1"/>
              <a:tblGrid>
                <a:gridCol w="5974729">
                  <a:extLst>
                    <a:ext uri="{9D8B030D-6E8A-4147-A177-3AD203B41FA5}">
                      <a16:colId xmlns:a16="http://schemas.microsoft.com/office/drawing/2014/main" val="2638574861"/>
                    </a:ext>
                  </a:extLst>
                </a:gridCol>
              </a:tblGrid>
              <a:tr h="39317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81535"/>
                  </a:ext>
                </a:extLst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2824508" y="174748"/>
            <a:ext cx="12089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/>
            <a:r>
              <a:rPr lang="en-US" altLang="ko-KR" sz="1400" b="1" dirty="0" smtClean="0"/>
              <a:t>『 </a:t>
            </a:r>
            <a:r>
              <a:rPr lang="ko-KR" altLang="en-US" sz="1400" b="1" dirty="0" smtClean="0"/>
              <a:t>제보 양식 </a:t>
            </a:r>
            <a:r>
              <a:rPr lang="en-US" altLang="ko-KR" sz="1400" b="1" dirty="0" smtClean="0"/>
              <a:t>』</a:t>
            </a:r>
            <a:endParaRPr lang="ko-KR" altLang="en-US" sz="1400" b="1" dirty="0"/>
          </a:p>
        </p:txBody>
      </p:sp>
      <p:sp>
        <p:nvSpPr>
          <p:cNvPr id="19" name="직사각형 18"/>
          <p:cNvSpPr/>
          <p:nvPr/>
        </p:nvSpPr>
        <p:spPr>
          <a:xfrm>
            <a:off x="317713" y="2211209"/>
            <a:ext cx="6030358" cy="278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latinLnBrk="1">
              <a:lnSpc>
                <a:spcPct val="115000"/>
              </a:lnSpc>
            </a:pP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▣ 제보하고자 하는 내용을 육하원칙에 의거하여 구체적으로 적어주십시오</a:t>
            </a:r>
            <a:r>
              <a:rPr lang="en-US" altLang="ko-KR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endParaRPr lang="ko-KR" altLang="en-US" sz="105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15056"/>
              </p:ext>
            </p:extLst>
          </p:nvPr>
        </p:nvGraphicFramePr>
        <p:xfrm>
          <a:off x="414668" y="2475669"/>
          <a:ext cx="5974729" cy="1813039"/>
        </p:xfrm>
        <a:graphic>
          <a:graphicData uri="http://schemas.openxmlformats.org/drawingml/2006/table">
            <a:tbl>
              <a:tblPr firstRow="1" firstCol="1" bandRow="1"/>
              <a:tblGrid>
                <a:gridCol w="5974729">
                  <a:extLst>
                    <a:ext uri="{9D8B030D-6E8A-4147-A177-3AD203B41FA5}">
                      <a16:colId xmlns:a16="http://schemas.microsoft.com/office/drawing/2014/main" val="2638574861"/>
                    </a:ext>
                  </a:extLst>
                </a:gridCol>
              </a:tblGrid>
              <a:tr h="18130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5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81535"/>
                  </a:ext>
                </a:extLst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024725"/>
              </p:ext>
            </p:extLst>
          </p:nvPr>
        </p:nvGraphicFramePr>
        <p:xfrm>
          <a:off x="414668" y="668557"/>
          <a:ext cx="5974732" cy="12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683">
                  <a:extLst>
                    <a:ext uri="{9D8B030D-6E8A-4147-A177-3AD203B41FA5}">
                      <a16:colId xmlns:a16="http://schemas.microsoft.com/office/drawing/2014/main" val="893391253"/>
                    </a:ext>
                  </a:extLst>
                </a:gridCol>
                <a:gridCol w="1493683">
                  <a:extLst>
                    <a:ext uri="{9D8B030D-6E8A-4147-A177-3AD203B41FA5}">
                      <a16:colId xmlns:a16="http://schemas.microsoft.com/office/drawing/2014/main" val="3935437636"/>
                    </a:ext>
                  </a:extLst>
                </a:gridCol>
                <a:gridCol w="1493683">
                  <a:extLst>
                    <a:ext uri="{9D8B030D-6E8A-4147-A177-3AD203B41FA5}">
                      <a16:colId xmlns:a16="http://schemas.microsoft.com/office/drawing/2014/main" val="1537509742"/>
                    </a:ext>
                  </a:extLst>
                </a:gridCol>
                <a:gridCol w="1493683">
                  <a:extLst>
                    <a:ext uri="{9D8B030D-6E8A-4147-A177-3AD203B41FA5}">
                      <a16:colId xmlns:a16="http://schemas.microsoft.com/office/drawing/2014/main" val="3678183591"/>
                    </a:ext>
                  </a:extLst>
                </a:gridCol>
              </a:tblGrid>
              <a:tr h="3093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</a:rPr>
                        <a:t>제보 구분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000945"/>
                  </a:ext>
                </a:extLst>
              </a:tr>
              <a:tr h="3093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</a:rPr>
                        <a:t>제보 대상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9259179"/>
                  </a:ext>
                </a:extLst>
              </a:tr>
              <a:tr h="3093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</a:rPr>
                        <a:t>발생 장소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7918666"/>
                  </a:ext>
                </a:extLst>
              </a:tr>
              <a:tr h="3093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</a:rPr>
                        <a:t>발생 날짜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</a:rPr>
                        <a:t>발생 시간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3321642"/>
                  </a:ext>
                </a:extLst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354508" y="1917682"/>
            <a:ext cx="6338595" cy="2427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685800" latinLnBrk="1">
              <a:lnSpc>
                <a:spcPct val="115000"/>
              </a:lnSpc>
            </a:pP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※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제보 구분 예시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: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개인정보 유출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/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무단 이용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성희롱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폭언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폭행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err="1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갑질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부당한 업무지시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횡령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겸업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비정상 영업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불법 행위 등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endParaRPr lang="ko-KR" altLang="en-US" sz="850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35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317715" y="730925"/>
            <a:ext cx="6185282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latinLnBrk="1">
              <a:lnSpc>
                <a:spcPct val="150000"/>
              </a:lnSpc>
            </a:pP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▣ 귀하는 해당 회사와 어떤 관계인가요</a:t>
            </a:r>
            <a:r>
              <a:rPr lang="en-US" altLang="ko-KR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? </a:t>
            </a:r>
            <a:endParaRPr lang="en-US" altLang="ko-KR" sz="850" b="1" kern="100" dirty="0" smtClean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defTabSz="685800" latinLnBrk="1">
              <a:lnSpc>
                <a:spcPct val="150000"/>
              </a:lnSpc>
            </a:pP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(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예시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: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회사 구성원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SK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그룹 구성원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비즈니스파트너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일반 대중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밝히고 싶지 않음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endParaRPr lang="ko-KR" altLang="en-US" sz="850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740713"/>
              </p:ext>
            </p:extLst>
          </p:nvPr>
        </p:nvGraphicFramePr>
        <p:xfrm>
          <a:off x="414670" y="1270178"/>
          <a:ext cx="5974729" cy="393178"/>
        </p:xfrm>
        <a:graphic>
          <a:graphicData uri="http://schemas.openxmlformats.org/drawingml/2006/table">
            <a:tbl>
              <a:tblPr firstRow="1" firstCol="1" bandRow="1"/>
              <a:tblGrid>
                <a:gridCol w="5974729">
                  <a:extLst>
                    <a:ext uri="{9D8B030D-6E8A-4147-A177-3AD203B41FA5}">
                      <a16:colId xmlns:a16="http://schemas.microsoft.com/office/drawing/2014/main" val="2638574861"/>
                    </a:ext>
                  </a:extLst>
                </a:gridCol>
              </a:tblGrid>
              <a:tr h="39317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81535"/>
                  </a:ext>
                </a:extLst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317715" y="4081683"/>
            <a:ext cx="6185282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latinLnBrk="1">
              <a:lnSpc>
                <a:spcPct val="150000"/>
              </a:lnSpc>
            </a:pP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▣ 기타 추가적으로 하고 싶으신 말씀이 있으시면 기재해 주시기 바랍니다</a:t>
            </a:r>
            <a:r>
              <a:rPr lang="en-US" altLang="ko-KR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ko-KR" altLang="en-US" sz="850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916672"/>
              </p:ext>
            </p:extLst>
          </p:nvPr>
        </p:nvGraphicFramePr>
        <p:xfrm>
          <a:off x="414670" y="4396742"/>
          <a:ext cx="5974729" cy="1530337"/>
        </p:xfrm>
        <a:graphic>
          <a:graphicData uri="http://schemas.openxmlformats.org/drawingml/2006/table">
            <a:tbl>
              <a:tblPr firstRow="1" firstCol="1" bandRow="1"/>
              <a:tblGrid>
                <a:gridCol w="5974729">
                  <a:extLst>
                    <a:ext uri="{9D8B030D-6E8A-4147-A177-3AD203B41FA5}">
                      <a16:colId xmlns:a16="http://schemas.microsoft.com/office/drawing/2014/main" val="2638574861"/>
                    </a:ext>
                  </a:extLst>
                </a:gridCol>
              </a:tblGrid>
              <a:tr h="15303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81535"/>
                  </a:ext>
                </a:extLst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317715" y="1712813"/>
            <a:ext cx="6185282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latinLnBrk="1">
              <a:lnSpc>
                <a:spcPct val="150000"/>
              </a:lnSpc>
            </a:pP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▣ 원활한 조사가 진행될 수 있도록 해당 제보 내용에 대한 상담이 가능하신가요</a:t>
            </a:r>
            <a:r>
              <a:rPr lang="en-US" altLang="ko-KR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? </a:t>
            </a:r>
            <a:endParaRPr lang="en-US" altLang="ko-KR" sz="850" b="1" kern="100" dirty="0" smtClean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defTabSz="685800" latinLnBrk="1">
              <a:lnSpc>
                <a:spcPct val="150000"/>
              </a:lnSpc>
            </a:pP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(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예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/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아니오</a:t>
            </a:r>
            <a:r>
              <a:rPr lang="en-US" altLang="ko-KR" sz="850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로 기재해 주시기 바랍니다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.)</a:t>
            </a:r>
            <a:endParaRPr lang="ko-KR" altLang="en-US" sz="850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135422"/>
              </p:ext>
            </p:extLst>
          </p:nvPr>
        </p:nvGraphicFramePr>
        <p:xfrm>
          <a:off x="414670" y="2252066"/>
          <a:ext cx="5974729" cy="393178"/>
        </p:xfrm>
        <a:graphic>
          <a:graphicData uri="http://schemas.openxmlformats.org/drawingml/2006/table">
            <a:tbl>
              <a:tblPr firstRow="1" firstCol="1" bandRow="1"/>
              <a:tblGrid>
                <a:gridCol w="5974729">
                  <a:extLst>
                    <a:ext uri="{9D8B030D-6E8A-4147-A177-3AD203B41FA5}">
                      <a16:colId xmlns:a16="http://schemas.microsoft.com/office/drawing/2014/main" val="2638574861"/>
                    </a:ext>
                  </a:extLst>
                </a:gridCol>
              </a:tblGrid>
              <a:tr h="39317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81535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317715" y="2720976"/>
            <a:ext cx="6185282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latinLnBrk="1">
              <a:lnSpc>
                <a:spcPct val="150000"/>
              </a:lnSpc>
            </a:pP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▣ 상담이 가능하시다면</a:t>
            </a:r>
            <a:r>
              <a:rPr lang="en-US" altLang="ko-KR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희망하시는 방법을 선택해 주시기 바랍니다</a:t>
            </a:r>
            <a:r>
              <a:rPr lang="en-US" altLang="ko-KR" sz="105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en-US" altLang="ko-KR" sz="850" b="1" kern="100" dirty="0" smtClean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defTabSz="685800" latinLnBrk="1">
              <a:lnSpc>
                <a:spcPct val="150000"/>
              </a:lnSpc>
            </a:pP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(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예시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: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전화의 경우 전화번호 기재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이메일의 경우 이메일 기재 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/ 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둘다 희망 시 전화번호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&amp;</a:t>
            </a:r>
            <a:r>
              <a:rPr lang="ko-KR" altLang="en-US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이메일 기재</a:t>
            </a:r>
            <a:r>
              <a:rPr lang="en-US" altLang="ko-KR" sz="850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endParaRPr lang="ko-KR" altLang="en-US" sz="850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632549"/>
              </p:ext>
            </p:extLst>
          </p:nvPr>
        </p:nvGraphicFramePr>
        <p:xfrm>
          <a:off x="414670" y="3260228"/>
          <a:ext cx="5974729" cy="766370"/>
        </p:xfrm>
        <a:graphic>
          <a:graphicData uri="http://schemas.openxmlformats.org/drawingml/2006/table">
            <a:tbl>
              <a:tblPr firstRow="1" firstCol="1" bandRow="1"/>
              <a:tblGrid>
                <a:gridCol w="5974729">
                  <a:extLst>
                    <a:ext uri="{9D8B030D-6E8A-4147-A177-3AD203B41FA5}">
                      <a16:colId xmlns:a16="http://schemas.microsoft.com/office/drawing/2014/main" val="2638574861"/>
                    </a:ext>
                  </a:extLst>
                </a:gridCol>
              </a:tblGrid>
              <a:tr h="76637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81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292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441636" y="6768295"/>
            <a:ext cx="59747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ko-KR" sz="1400" b="1" dirty="0" smtClean="0"/>
              <a:t>『 </a:t>
            </a:r>
            <a:r>
              <a:rPr lang="ko-KR" altLang="en-US" sz="1400" b="1" dirty="0" smtClean="0"/>
              <a:t>관심을 갖고 용기 내어 제보해 주신 점 진심으로 감사합니다</a:t>
            </a:r>
            <a:r>
              <a:rPr lang="en-US" altLang="ko-KR" sz="1400" b="1" dirty="0" smtClean="0"/>
              <a:t>. </a:t>
            </a:r>
          </a:p>
          <a:p>
            <a:pPr algn="ctr" latinLnBrk="1"/>
            <a:endParaRPr lang="en-US" altLang="ko-KR" sz="1400" b="1" dirty="0"/>
          </a:p>
          <a:p>
            <a:pPr algn="ctr" latinLnBrk="1"/>
            <a:r>
              <a:rPr lang="ko-KR" altLang="en-US" sz="1400" b="1" dirty="0"/>
              <a:t>제보해 주신 내용은 면밀히 검토하여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조사하겠습니다</a:t>
            </a:r>
            <a:r>
              <a:rPr lang="en-US" altLang="ko-KR" sz="1400" b="1" dirty="0"/>
              <a:t>. </a:t>
            </a:r>
            <a:r>
              <a:rPr lang="en-US" altLang="ko-KR" sz="1400" b="1" dirty="0" smtClean="0"/>
              <a:t>』</a:t>
            </a:r>
            <a:endParaRPr lang="ko-KR" altLang="en-US" sz="1400" b="1" dirty="0"/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056634"/>
              </p:ext>
            </p:extLst>
          </p:nvPr>
        </p:nvGraphicFramePr>
        <p:xfrm>
          <a:off x="462714" y="1479883"/>
          <a:ext cx="6025873" cy="1888958"/>
        </p:xfrm>
        <a:graphic>
          <a:graphicData uri="http://schemas.openxmlformats.org/drawingml/2006/table">
            <a:tbl>
              <a:tblPr firstRow="1" firstCol="1" bandRow="1"/>
              <a:tblGrid>
                <a:gridCol w="6025873">
                  <a:extLst>
                    <a:ext uri="{9D8B030D-6E8A-4147-A177-3AD203B41FA5}">
                      <a16:colId xmlns:a16="http://schemas.microsoft.com/office/drawing/2014/main" val="2638574861"/>
                    </a:ext>
                  </a:extLst>
                </a:gridCol>
              </a:tblGrid>
              <a:tr h="18889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5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81535"/>
                  </a:ext>
                </a:extLst>
              </a:tr>
            </a:tbl>
          </a:graphicData>
        </a:graphic>
      </p:graphicFrame>
      <p:cxnSp>
        <p:nvCxnSpPr>
          <p:cNvPr id="3" name="직선 연결선 2"/>
          <p:cNvCxnSpPr/>
          <p:nvPr/>
        </p:nvCxnSpPr>
        <p:spPr>
          <a:xfrm flipV="1">
            <a:off x="603000" y="1985208"/>
            <a:ext cx="565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577512" y="1638817"/>
            <a:ext cx="575510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 smtClean="0">
                <a:solidFill>
                  <a:prstClr val="black"/>
                </a:solidFill>
                <a:latin typeface="+mn-ea"/>
              </a:rPr>
              <a:t>제보 내용이 아래 사항에 해당하는 경우 조사 대상에서 제외될 수 있음을 알려 드립니다</a:t>
            </a:r>
            <a:r>
              <a:rPr lang="en-US" altLang="ko-KR" sz="1100" b="1" dirty="0" smtClean="0">
                <a:solidFill>
                  <a:prstClr val="black"/>
                </a:solidFill>
                <a:latin typeface="+mn-ea"/>
              </a:rPr>
              <a:t>.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15032" y="2096015"/>
            <a:ext cx="4360489" cy="118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•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제보 내용과 관련하여 특혜를 요구하거나 부정한 목적으로 제보한 경우</a:t>
            </a:r>
            <a:endParaRPr lang="en-US" altLang="ko-KR" sz="1000" dirty="0" smtClean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•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허위사실 또는 일방적 주장으로 대상자를 비방하는 경우</a:t>
            </a:r>
            <a:endParaRPr lang="en-US" altLang="ko-KR" sz="1000" dirty="0" smtClean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•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구체적인 행위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대상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방법 등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)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을 기술하지 않은 경우</a:t>
            </a:r>
            <a:endParaRPr lang="en-US" altLang="ko-KR" sz="1000" dirty="0" smtClean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•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고객불만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하자보수 등 서비스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품질 관련 사항</a:t>
            </a:r>
            <a:endParaRPr lang="en-US" altLang="ko-KR" sz="1000" dirty="0" smtClean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•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회사가 관여할 수 없는 개인 사생활에 관한 경우</a:t>
            </a:r>
            <a:endParaRPr lang="en-US" altLang="ko-KR" sz="1000" dirty="0" smtClean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•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근거 없는 악의적 제보는 제재대상이 될 수 있음을 안내 드립니다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.</a:t>
            </a:r>
            <a:endParaRPr lang="ko-KR" altLang="en-US" sz="1000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2"/>
          <a:srcRect l="1" r="5206" b="47876"/>
          <a:stretch/>
        </p:blipFill>
        <p:spPr>
          <a:xfrm>
            <a:off x="517539" y="3690241"/>
            <a:ext cx="410760" cy="29780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54585" y="3734802"/>
            <a:ext cx="118622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제보자 보호 제도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3505" y="4051672"/>
            <a:ext cx="5915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제보하신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분이 불이익도 받지 않고 안심하고 제보할 수 있도록 제보자 보호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제도를 운영하고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있습니다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62714" y="3609474"/>
            <a:ext cx="6025872" cy="2364118"/>
          </a:xfrm>
          <a:prstGeom prst="roundRect">
            <a:avLst>
              <a:gd name="adj" fmla="val 4948"/>
            </a:avLst>
          </a:prstGeom>
          <a:noFill/>
          <a:ln w="31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5888" indent="-115888" algn="ctr" latinLnBrk="0">
              <a:spcBef>
                <a:spcPct val="20000"/>
              </a:spcBef>
              <a:buClr>
                <a:schemeClr val="bg2"/>
              </a:buClr>
              <a:buSzPct val="90000"/>
              <a:tabLst>
                <a:tab pos="1438275" algn="l"/>
              </a:tabLst>
            </a:pPr>
            <a:endParaRPr lang="ko-KR" altLang="en-US" sz="12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15032" y="4341374"/>
            <a:ext cx="597952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•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정당한 제보를 한 이유로 인하여 신분 상의 불이익이나 차별을 받지 않습니다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•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제보로 인하여 불이익 처분을 받았을 경우에는 그 시정과 보호를 윤리경영담당부서에 요청 할 수 </a:t>
            </a:r>
            <a:endParaRPr lang="en-US" altLang="ko-KR" sz="1000" dirty="0" smtClean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있으며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윤리경영담당부서는 불이익이 최소화 되도록 모든 조치를 취할 것입니다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•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제보자의 신원 및 제보 내용은 본인의 의사에 반하여 공개되지 않도록 철저하게 비밀이 유지됩니다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•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제보에 대한 사실 확인과정에서 진술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자료제공 등의 방법으로 조사에 협조하신 분에 대해서도</a:t>
            </a:r>
            <a:endParaRPr lang="en-US" altLang="ko-KR" sz="1000" dirty="0" smtClean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 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동등하게 보호 합니다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•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비윤리 또는 위법행위에 가담하였으나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본인이 이에 대한 사실을 자진신고 한 경우에는</a:t>
            </a:r>
            <a:endParaRPr lang="en-US" altLang="ko-KR" sz="1000" dirty="0" smtClean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 그 행위에 대한 제재를 감면할 있습니다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.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 </a:t>
            </a:r>
            <a:endParaRPr lang="ko-KR" altLang="en-US" sz="1000" dirty="0"/>
          </a:p>
        </p:txBody>
      </p:sp>
      <p:sp>
        <p:nvSpPr>
          <p:cNvPr id="12" name="직사각형 11"/>
          <p:cNvSpPr/>
          <p:nvPr/>
        </p:nvSpPr>
        <p:spPr>
          <a:xfrm>
            <a:off x="439884" y="1097840"/>
            <a:ext cx="6030358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latinLnBrk="1">
              <a:lnSpc>
                <a:spcPct val="115000"/>
              </a:lnSpc>
            </a:pPr>
            <a:r>
              <a:rPr lang="ko-KR" altLang="en-US" sz="1200" b="1" kern="1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▣ 참고 사항</a:t>
            </a:r>
            <a:endParaRPr lang="ko-KR" altLang="en-US" sz="120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12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443</Words>
  <Application>Microsoft Office PowerPoint</Application>
  <PresentationFormat>화면 슬라이드 쇼(4:3)</PresentationFormat>
  <Paragraphs>42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PSM</dc:creator>
  <cp:lastModifiedBy>PSM</cp:lastModifiedBy>
  <cp:revision>11</cp:revision>
  <dcterms:created xsi:type="dcterms:W3CDTF">2022-11-02T00:26:00Z</dcterms:created>
  <dcterms:modified xsi:type="dcterms:W3CDTF">2023-05-12T00:05:34Z</dcterms:modified>
</cp:coreProperties>
</file>